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55A1CD-91C7-413D-879D-02853334F6DD}" type="doc">
      <dgm:prSet loTypeId="urn:microsoft.com/office/officeart/2005/8/layout/cycle3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0F30C5D3-E52B-448D-B7E4-13B4DEB1F969}">
      <dgm:prSet phldrT="[Text]" custT="1"/>
      <dgm:spPr/>
      <dgm:t>
        <a:bodyPr/>
        <a:lstStyle/>
        <a:p>
          <a:r>
            <a:rPr lang="en-US" sz="2400" b="1" dirty="0" smtClean="0"/>
            <a:t>MAANA YA ISTILAHI</a:t>
          </a:r>
          <a:endParaRPr lang="en-US" sz="2400" b="1" dirty="0"/>
        </a:p>
      </dgm:t>
    </dgm:pt>
    <dgm:pt modelId="{1F893EFD-FF51-457C-9962-64DA574B7ACB}" type="parTrans" cxnId="{30CD0995-05D1-40CD-944A-A88471A95672}">
      <dgm:prSet/>
      <dgm:spPr/>
      <dgm:t>
        <a:bodyPr/>
        <a:lstStyle/>
        <a:p>
          <a:endParaRPr lang="en-US"/>
        </a:p>
      </dgm:t>
    </dgm:pt>
    <dgm:pt modelId="{F4FDDDBD-DEA9-4C4A-B176-CF9B3D59350F}" type="sibTrans" cxnId="{30CD0995-05D1-40CD-944A-A88471A95672}">
      <dgm:prSet/>
      <dgm:spPr/>
      <dgm:t>
        <a:bodyPr/>
        <a:lstStyle/>
        <a:p>
          <a:endParaRPr lang="en-US"/>
        </a:p>
      </dgm:t>
    </dgm:pt>
    <dgm:pt modelId="{564758B7-3E9E-4428-8F94-695AF73FBCFD}">
      <dgm:prSet phldrT="[Text]" custT="1"/>
      <dgm:spPr/>
      <dgm:t>
        <a:bodyPr/>
        <a:lstStyle/>
        <a:p>
          <a:r>
            <a:rPr lang="en-US" sz="3200" b="1" dirty="0" smtClean="0"/>
            <a:t>NJIA ZA UUNDAJI WA ISTILAHI</a:t>
          </a:r>
          <a:endParaRPr lang="en-US" sz="3200" b="1" dirty="0"/>
        </a:p>
      </dgm:t>
    </dgm:pt>
    <dgm:pt modelId="{4147F422-2966-4FA3-ABC0-972860F91FF9}" type="parTrans" cxnId="{20C65A76-FBE5-4C75-9FBD-6EBB1EB79358}">
      <dgm:prSet/>
      <dgm:spPr/>
      <dgm:t>
        <a:bodyPr/>
        <a:lstStyle/>
        <a:p>
          <a:endParaRPr lang="en-US"/>
        </a:p>
      </dgm:t>
    </dgm:pt>
    <dgm:pt modelId="{831A8E11-0444-4136-955B-DF0124D712F9}" type="sibTrans" cxnId="{20C65A76-FBE5-4C75-9FBD-6EBB1EB79358}">
      <dgm:prSet/>
      <dgm:spPr/>
      <dgm:t>
        <a:bodyPr/>
        <a:lstStyle/>
        <a:p>
          <a:endParaRPr lang="en-US"/>
        </a:p>
      </dgm:t>
    </dgm:pt>
    <dgm:pt modelId="{197DE9D5-1059-4727-9448-2DCFA0DD342A}">
      <dgm:prSet phldrT="[Text]" custT="1"/>
      <dgm:spPr/>
      <dgm:t>
        <a:bodyPr/>
        <a:lstStyle/>
        <a:p>
          <a:r>
            <a:rPr lang="en-US" sz="2400" b="1" dirty="0" smtClean="0"/>
            <a:t>MAANA YA LAHAJA</a:t>
          </a:r>
          <a:endParaRPr lang="en-US" sz="2400" b="1" dirty="0"/>
        </a:p>
      </dgm:t>
    </dgm:pt>
    <dgm:pt modelId="{637DAC4F-B3A4-46A7-876E-83AE727F3D38}" type="parTrans" cxnId="{741435E7-C301-4905-B9DE-051EB3F2BFA3}">
      <dgm:prSet/>
      <dgm:spPr/>
      <dgm:t>
        <a:bodyPr/>
        <a:lstStyle/>
        <a:p>
          <a:endParaRPr lang="en-US"/>
        </a:p>
      </dgm:t>
    </dgm:pt>
    <dgm:pt modelId="{3AFA6B5D-8ABB-4DCD-A7F7-9DBE8B95F10F}" type="sibTrans" cxnId="{741435E7-C301-4905-B9DE-051EB3F2BFA3}">
      <dgm:prSet/>
      <dgm:spPr/>
      <dgm:t>
        <a:bodyPr/>
        <a:lstStyle/>
        <a:p>
          <a:endParaRPr lang="en-US"/>
        </a:p>
      </dgm:t>
    </dgm:pt>
    <dgm:pt modelId="{93670604-4F3D-4D97-933B-041702973DC4}">
      <dgm:prSet phldrT="[Text]" custT="1"/>
      <dgm:spPr/>
      <dgm:t>
        <a:bodyPr/>
        <a:lstStyle/>
        <a:p>
          <a:r>
            <a:rPr lang="en-US" sz="2400" b="1" dirty="0" smtClean="0"/>
            <a:t>BAINISHA AINA ZA LAHAJA</a:t>
          </a:r>
          <a:endParaRPr lang="en-US" sz="2400" b="1" dirty="0"/>
        </a:p>
      </dgm:t>
    </dgm:pt>
    <dgm:pt modelId="{A684F9F6-15C2-4678-80A0-1D18E6ED4300}" type="parTrans" cxnId="{FFC4733C-7312-4D10-8EED-5D40CFF2032D}">
      <dgm:prSet/>
      <dgm:spPr/>
      <dgm:t>
        <a:bodyPr/>
        <a:lstStyle/>
        <a:p>
          <a:endParaRPr lang="en-US"/>
        </a:p>
      </dgm:t>
    </dgm:pt>
    <dgm:pt modelId="{6748D303-4699-442C-BD2A-59822EAB12D0}" type="sibTrans" cxnId="{FFC4733C-7312-4D10-8EED-5D40CFF2032D}">
      <dgm:prSet/>
      <dgm:spPr/>
      <dgm:t>
        <a:bodyPr/>
        <a:lstStyle/>
        <a:p>
          <a:endParaRPr lang="en-US"/>
        </a:p>
      </dgm:t>
    </dgm:pt>
    <dgm:pt modelId="{58060347-46EB-4834-BA20-14DFF79BF777}">
      <dgm:prSet phldrT="[Text]" custT="1"/>
      <dgm:spPr/>
      <dgm:t>
        <a:bodyPr/>
        <a:lstStyle/>
        <a:p>
          <a:r>
            <a:rPr lang="en-US" sz="2400" b="1" dirty="0" smtClean="0"/>
            <a:t>ATHARI ZA LAHAJA </a:t>
          </a:r>
          <a:endParaRPr lang="en-US" sz="2400" b="1" dirty="0"/>
        </a:p>
      </dgm:t>
    </dgm:pt>
    <dgm:pt modelId="{1D96D208-C1EA-46A3-9B49-82A524AFB8DC}" type="parTrans" cxnId="{41733B66-FDFB-4F5C-B95C-7FCE746DB41D}">
      <dgm:prSet/>
      <dgm:spPr/>
      <dgm:t>
        <a:bodyPr/>
        <a:lstStyle/>
        <a:p>
          <a:endParaRPr lang="en-US"/>
        </a:p>
      </dgm:t>
    </dgm:pt>
    <dgm:pt modelId="{9084D0E3-1E79-4449-BD05-9C6E4830CD3E}" type="sibTrans" cxnId="{41733B66-FDFB-4F5C-B95C-7FCE746DB41D}">
      <dgm:prSet/>
      <dgm:spPr/>
      <dgm:t>
        <a:bodyPr/>
        <a:lstStyle/>
        <a:p>
          <a:endParaRPr lang="en-US"/>
        </a:p>
      </dgm:t>
    </dgm:pt>
    <dgm:pt modelId="{49C3D503-E442-447E-8C3A-0E87E2EC87DF}">
      <dgm:prSet custT="1"/>
      <dgm:spPr/>
      <dgm:t>
        <a:bodyPr/>
        <a:lstStyle/>
        <a:p>
          <a:r>
            <a:rPr lang="en-US" sz="2400" b="1" dirty="0" smtClean="0"/>
            <a:t>SABABU ZA KUTOKEA KWA LAHAJA</a:t>
          </a:r>
          <a:endParaRPr lang="en-US" sz="2400" b="1" dirty="0"/>
        </a:p>
      </dgm:t>
    </dgm:pt>
    <dgm:pt modelId="{771FFA14-C99C-4987-AD3F-5F9336C5635E}" type="parTrans" cxnId="{39E3576B-9CA8-42B8-A0F2-8A0FF7BC78DE}">
      <dgm:prSet/>
      <dgm:spPr/>
      <dgm:t>
        <a:bodyPr/>
        <a:lstStyle/>
        <a:p>
          <a:endParaRPr lang="en-US"/>
        </a:p>
      </dgm:t>
    </dgm:pt>
    <dgm:pt modelId="{9694E130-3B31-409D-A61B-B4464B8C60FE}" type="sibTrans" cxnId="{39E3576B-9CA8-42B8-A0F2-8A0FF7BC78DE}">
      <dgm:prSet/>
      <dgm:spPr/>
      <dgm:t>
        <a:bodyPr/>
        <a:lstStyle/>
        <a:p>
          <a:endParaRPr lang="en-US"/>
        </a:p>
      </dgm:t>
    </dgm:pt>
    <dgm:pt modelId="{F4392CC3-96E7-438F-A6A3-1895B25E9E92}" type="pres">
      <dgm:prSet presAssocID="{6555A1CD-91C7-413D-879D-02853334F6D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DD8CDC-0AAD-4D53-AC16-B2A00B981CC9}" type="pres">
      <dgm:prSet presAssocID="{6555A1CD-91C7-413D-879D-02853334F6DD}" presName="cycle" presStyleCnt="0"/>
      <dgm:spPr/>
    </dgm:pt>
    <dgm:pt modelId="{991B1166-9144-43AD-9FC6-73C2FF306328}" type="pres">
      <dgm:prSet presAssocID="{0F30C5D3-E52B-448D-B7E4-13B4DEB1F969}" presName="nodeFirstNode" presStyleLbl="node1" presStyleIdx="0" presStyleCnt="6" custRadScaleRad="100093" custRadScaleInc="-3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FA85E-1870-4704-884E-EA65FEF9B60B}" type="pres">
      <dgm:prSet presAssocID="{F4FDDDBD-DEA9-4C4A-B176-CF9B3D59350F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6CC105CD-1937-4823-B561-A258B4D792DA}" type="pres">
      <dgm:prSet presAssocID="{564758B7-3E9E-4428-8F94-695AF73FBCFD}" presName="nodeFollowingNodes" presStyleLbl="node1" presStyleIdx="1" presStyleCnt="6" custScaleX="132434" custScaleY="161872" custRadScaleRad="121570" custRadScaleInc="29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CCB30-8238-45F0-9ED9-F30BD52D6277}" type="pres">
      <dgm:prSet presAssocID="{197DE9D5-1059-4727-9448-2DCFA0DD342A}" presName="nodeFollowingNodes" presStyleLbl="node1" presStyleIdx="2" presStyleCnt="6" custRadScaleRad="114820" custRadScaleInc="-55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01D574-8409-4BB2-8909-C0C484CBEE2B}" type="pres">
      <dgm:prSet presAssocID="{49C3D503-E442-447E-8C3A-0E87E2EC87DF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9FE37E-6376-4AC1-BE97-3C4AB3D9CEF7}" type="pres">
      <dgm:prSet presAssocID="{93670604-4F3D-4D97-933B-041702973DC4}" presName="nodeFollowingNodes" presStyleLbl="node1" presStyleIdx="4" presStyleCnt="6" custRadScaleRad="123301" custRadScaleInc="161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A49F3-A1EC-4FFF-B374-BCF896FE78E0}" type="pres">
      <dgm:prSet presAssocID="{58060347-46EB-4834-BA20-14DFF79BF777}" presName="nodeFollowingNodes" presStyleLbl="node1" presStyleIdx="5" presStyleCnt="6" custRadScaleRad="119959" custRadScaleInc="-7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C65A76-FBE5-4C75-9FBD-6EBB1EB79358}" srcId="{6555A1CD-91C7-413D-879D-02853334F6DD}" destId="{564758B7-3E9E-4428-8F94-695AF73FBCFD}" srcOrd="1" destOrd="0" parTransId="{4147F422-2966-4FA3-ABC0-972860F91FF9}" sibTransId="{831A8E11-0444-4136-955B-DF0124D712F9}"/>
    <dgm:cxn modelId="{C0F59833-C6F4-442D-98F7-1701E326B285}" type="presOf" srcId="{F4FDDDBD-DEA9-4C4A-B176-CF9B3D59350F}" destId="{01EFA85E-1870-4704-884E-EA65FEF9B60B}" srcOrd="0" destOrd="0" presId="urn:microsoft.com/office/officeart/2005/8/layout/cycle3"/>
    <dgm:cxn modelId="{741435E7-C301-4905-B9DE-051EB3F2BFA3}" srcId="{6555A1CD-91C7-413D-879D-02853334F6DD}" destId="{197DE9D5-1059-4727-9448-2DCFA0DD342A}" srcOrd="2" destOrd="0" parTransId="{637DAC4F-B3A4-46A7-876E-83AE727F3D38}" sibTransId="{3AFA6B5D-8ABB-4DCD-A7F7-9DBE8B95F10F}"/>
    <dgm:cxn modelId="{30CD0995-05D1-40CD-944A-A88471A95672}" srcId="{6555A1CD-91C7-413D-879D-02853334F6DD}" destId="{0F30C5D3-E52B-448D-B7E4-13B4DEB1F969}" srcOrd="0" destOrd="0" parTransId="{1F893EFD-FF51-457C-9962-64DA574B7ACB}" sibTransId="{F4FDDDBD-DEA9-4C4A-B176-CF9B3D59350F}"/>
    <dgm:cxn modelId="{41733B66-FDFB-4F5C-B95C-7FCE746DB41D}" srcId="{6555A1CD-91C7-413D-879D-02853334F6DD}" destId="{58060347-46EB-4834-BA20-14DFF79BF777}" srcOrd="5" destOrd="0" parTransId="{1D96D208-C1EA-46A3-9B49-82A524AFB8DC}" sibTransId="{9084D0E3-1E79-4449-BD05-9C6E4830CD3E}"/>
    <dgm:cxn modelId="{AE9A98BD-3ED3-40BF-BCB3-AD5FCEDB1242}" type="presOf" srcId="{6555A1CD-91C7-413D-879D-02853334F6DD}" destId="{F4392CC3-96E7-438F-A6A3-1895B25E9E92}" srcOrd="0" destOrd="0" presId="urn:microsoft.com/office/officeart/2005/8/layout/cycle3"/>
    <dgm:cxn modelId="{BADA7B42-2C06-4FD2-BACD-EB954230FA71}" type="presOf" srcId="{564758B7-3E9E-4428-8F94-695AF73FBCFD}" destId="{6CC105CD-1937-4823-B561-A258B4D792DA}" srcOrd="0" destOrd="0" presId="urn:microsoft.com/office/officeart/2005/8/layout/cycle3"/>
    <dgm:cxn modelId="{E9896D36-0450-47FF-9A81-CE00821D8851}" type="presOf" srcId="{0F30C5D3-E52B-448D-B7E4-13B4DEB1F969}" destId="{991B1166-9144-43AD-9FC6-73C2FF306328}" srcOrd="0" destOrd="0" presId="urn:microsoft.com/office/officeart/2005/8/layout/cycle3"/>
    <dgm:cxn modelId="{F948C3E6-7DCA-4365-93B7-4AB25C0A9E2F}" type="presOf" srcId="{197DE9D5-1059-4727-9448-2DCFA0DD342A}" destId="{DD4CCB30-8238-45F0-9ED9-F30BD52D6277}" srcOrd="0" destOrd="0" presId="urn:microsoft.com/office/officeart/2005/8/layout/cycle3"/>
    <dgm:cxn modelId="{7E8FF3B2-C83E-4469-BF1E-4CA4241A19B2}" type="presOf" srcId="{93670604-4F3D-4D97-933B-041702973DC4}" destId="{E69FE37E-6376-4AC1-BE97-3C4AB3D9CEF7}" srcOrd="0" destOrd="0" presId="urn:microsoft.com/office/officeart/2005/8/layout/cycle3"/>
    <dgm:cxn modelId="{FFC4733C-7312-4D10-8EED-5D40CFF2032D}" srcId="{6555A1CD-91C7-413D-879D-02853334F6DD}" destId="{93670604-4F3D-4D97-933B-041702973DC4}" srcOrd="4" destOrd="0" parTransId="{A684F9F6-15C2-4678-80A0-1D18E6ED4300}" sibTransId="{6748D303-4699-442C-BD2A-59822EAB12D0}"/>
    <dgm:cxn modelId="{1D69CF5A-61FD-40B3-A6A5-75A18F718BAB}" type="presOf" srcId="{58060347-46EB-4834-BA20-14DFF79BF777}" destId="{222A49F3-A1EC-4FFF-B374-BCF896FE78E0}" srcOrd="0" destOrd="0" presId="urn:microsoft.com/office/officeart/2005/8/layout/cycle3"/>
    <dgm:cxn modelId="{81EFE7E7-CA73-4892-B1DF-822F5AA1BACF}" type="presOf" srcId="{49C3D503-E442-447E-8C3A-0E87E2EC87DF}" destId="{F601D574-8409-4BB2-8909-C0C484CBEE2B}" srcOrd="0" destOrd="0" presId="urn:microsoft.com/office/officeart/2005/8/layout/cycle3"/>
    <dgm:cxn modelId="{39E3576B-9CA8-42B8-A0F2-8A0FF7BC78DE}" srcId="{6555A1CD-91C7-413D-879D-02853334F6DD}" destId="{49C3D503-E442-447E-8C3A-0E87E2EC87DF}" srcOrd="3" destOrd="0" parTransId="{771FFA14-C99C-4987-AD3F-5F9336C5635E}" sibTransId="{9694E130-3B31-409D-A61B-B4464B8C60FE}"/>
    <dgm:cxn modelId="{7A86A346-D093-420F-8F9A-BF77620B2687}" type="presParOf" srcId="{F4392CC3-96E7-438F-A6A3-1895B25E9E92}" destId="{08DD8CDC-0AAD-4D53-AC16-B2A00B981CC9}" srcOrd="0" destOrd="0" presId="urn:microsoft.com/office/officeart/2005/8/layout/cycle3"/>
    <dgm:cxn modelId="{D8A8DD27-DE6D-4FB1-B305-3323EEF67D65}" type="presParOf" srcId="{08DD8CDC-0AAD-4D53-AC16-B2A00B981CC9}" destId="{991B1166-9144-43AD-9FC6-73C2FF306328}" srcOrd="0" destOrd="0" presId="urn:microsoft.com/office/officeart/2005/8/layout/cycle3"/>
    <dgm:cxn modelId="{7DB3ACF6-B400-4AAC-BA9C-85B85BFD2BC4}" type="presParOf" srcId="{08DD8CDC-0AAD-4D53-AC16-B2A00B981CC9}" destId="{01EFA85E-1870-4704-884E-EA65FEF9B60B}" srcOrd="1" destOrd="0" presId="urn:microsoft.com/office/officeart/2005/8/layout/cycle3"/>
    <dgm:cxn modelId="{576D7D31-1960-46FE-B3CD-7FCD606BC461}" type="presParOf" srcId="{08DD8CDC-0AAD-4D53-AC16-B2A00B981CC9}" destId="{6CC105CD-1937-4823-B561-A258B4D792DA}" srcOrd="2" destOrd="0" presId="urn:microsoft.com/office/officeart/2005/8/layout/cycle3"/>
    <dgm:cxn modelId="{CBFF15DD-A487-4F78-98EB-7FC3A57938A3}" type="presParOf" srcId="{08DD8CDC-0AAD-4D53-AC16-B2A00B981CC9}" destId="{DD4CCB30-8238-45F0-9ED9-F30BD52D6277}" srcOrd="3" destOrd="0" presId="urn:microsoft.com/office/officeart/2005/8/layout/cycle3"/>
    <dgm:cxn modelId="{0DCD7C19-1F16-4676-AE31-6E9D963CCC76}" type="presParOf" srcId="{08DD8CDC-0AAD-4D53-AC16-B2A00B981CC9}" destId="{F601D574-8409-4BB2-8909-C0C484CBEE2B}" srcOrd="4" destOrd="0" presId="urn:microsoft.com/office/officeart/2005/8/layout/cycle3"/>
    <dgm:cxn modelId="{BC7B6FE0-F15E-4685-9E01-0445ADA4C49C}" type="presParOf" srcId="{08DD8CDC-0AAD-4D53-AC16-B2A00B981CC9}" destId="{E69FE37E-6376-4AC1-BE97-3C4AB3D9CEF7}" srcOrd="5" destOrd="0" presId="urn:microsoft.com/office/officeart/2005/8/layout/cycle3"/>
    <dgm:cxn modelId="{FC13216F-5CFA-41E5-A310-1197F74558BF}" type="presParOf" srcId="{08DD8CDC-0AAD-4D53-AC16-B2A00B981CC9}" destId="{222A49F3-A1EC-4FFF-B374-BCF896FE78E0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FA85E-1870-4704-884E-EA65FEF9B60B}">
      <dsp:nvSpPr>
        <dsp:cNvPr id="0" name=""/>
        <dsp:cNvSpPr/>
      </dsp:nvSpPr>
      <dsp:spPr>
        <a:xfrm>
          <a:off x="1564000" y="-6592"/>
          <a:ext cx="5545992" cy="5545992"/>
        </a:xfrm>
        <a:prstGeom prst="circularArrow">
          <a:avLst>
            <a:gd name="adj1" fmla="val 5274"/>
            <a:gd name="adj2" fmla="val 312630"/>
            <a:gd name="adj3" fmla="val 14217865"/>
            <a:gd name="adj4" fmla="val 17133028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B1166-9144-43AD-9FC6-73C2FF306328}">
      <dsp:nvSpPr>
        <dsp:cNvPr id="0" name=""/>
        <dsp:cNvSpPr/>
      </dsp:nvSpPr>
      <dsp:spPr>
        <a:xfrm>
          <a:off x="3276595" y="0"/>
          <a:ext cx="2120800" cy="106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MAANA YA ISTILAHI</a:t>
          </a:r>
          <a:endParaRPr lang="en-US" sz="2400" b="1" kern="1200" dirty="0"/>
        </a:p>
      </dsp:txBody>
      <dsp:txXfrm>
        <a:off x="3328359" y="51764"/>
        <a:ext cx="2017272" cy="956872"/>
      </dsp:txXfrm>
    </dsp:sp>
    <dsp:sp modelId="{6CC105CD-1937-4823-B561-A258B4D792DA}">
      <dsp:nvSpPr>
        <dsp:cNvPr id="0" name=""/>
        <dsp:cNvSpPr/>
      </dsp:nvSpPr>
      <dsp:spPr>
        <a:xfrm>
          <a:off x="5638788" y="1219196"/>
          <a:ext cx="2808661" cy="171649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NJIA ZA UUNDAJI WA ISTILAHI</a:t>
          </a:r>
          <a:endParaRPr lang="en-US" sz="3200" b="1" kern="1200" dirty="0"/>
        </a:p>
      </dsp:txBody>
      <dsp:txXfrm>
        <a:off x="5722580" y="1302988"/>
        <a:ext cx="2641077" cy="1548907"/>
      </dsp:txXfrm>
    </dsp:sp>
    <dsp:sp modelId="{DD4CCB30-8238-45F0-9ED9-F30BD52D6277}">
      <dsp:nvSpPr>
        <dsp:cNvPr id="0" name=""/>
        <dsp:cNvSpPr/>
      </dsp:nvSpPr>
      <dsp:spPr>
        <a:xfrm>
          <a:off x="5638799" y="3428993"/>
          <a:ext cx="2120800" cy="1060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MAANA YA LAHAJA</a:t>
          </a:r>
          <a:endParaRPr lang="en-US" sz="2400" b="1" kern="1200" dirty="0"/>
        </a:p>
      </dsp:txBody>
      <dsp:txXfrm>
        <a:off x="5690563" y="3480757"/>
        <a:ext cx="2017272" cy="956872"/>
      </dsp:txXfrm>
    </dsp:sp>
    <dsp:sp modelId="{F601D574-8409-4BB2-8909-C0C484CBEE2B}">
      <dsp:nvSpPr>
        <dsp:cNvPr id="0" name=""/>
        <dsp:cNvSpPr/>
      </dsp:nvSpPr>
      <dsp:spPr>
        <a:xfrm>
          <a:off x="3339634" y="4500995"/>
          <a:ext cx="2120800" cy="106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SABABU ZA KUTOKEA KWA LAHAJA</a:t>
          </a:r>
          <a:endParaRPr lang="en-US" sz="2400" b="1" kern="1200" dirty="0"/>
        </a:p>
      </dsp:txBody>
      <dsp:txXfrm>
        <a:off x="3391398" y="4552759"/>
        <a:ext cx="2017272" cy="956872"/>
      </dsp:txXfrm>
    </dsp:sp>
    <dsp:sp modelId="{E69FE37E-6376-4AC1-BE97-3C4AB3D9CEF7}">
      <dsp:nvSpPr>
        <dsp:cNvPr id="0" name=""/>
        <dsp:cNvSpPr/>
      </dsp:nvSpPr>
      <dsp:spPr>
        <a:xfrm>
          <a:off x="761994" y="3276596"/>
          <a:ext cx="2120800" cy="10604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BAINISHA AINA ZA LAHAJA</a:t>
          </a:r>
          <a:endParaRPr lang="en-US" sz="2400" b="1" kern="1200" dirty="0"/>
        </a:p>
      </dsp:txBody>
      <dsp:txXfrm>
        <a:off x="813758" y="3328360"/>
        <a:ext cx="2017272" cy="956872"/>
      </dsp:txXfrm>
    </dsp:sp>
    <dsp:sp modelId="{222A49F3-A1EC-4FFF-B374-BCF896FE78E0}">
      <dsp:nvSpPr>
        <dsp:cNvPr id="0" name=""/>
        <dsp:cNvSpPr/>
      </dsp:nvSpPr>
      <dsp:spPr>
        <a:xfrm>
          <a:off x="914393" y="1066808"/>
          <a:ext cx="2120800" cy="106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ATHARI ZA LAHAJA </a:t>
          </a:r>
          <a:endParaRPr lang="en-US" sz="2400" b="1" kern="1200" dirty="0"/>
        </a:p>
      </dsp:txBody>
      <dsp:txXfrm>
        <a:off x="966157" y="1118572"/>
        <a:ext cx="2017272" cy="956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DCB7C-633D-422D-A19C-08438447EE39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5CDBD-2C50-475D-A995-E491005FA2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ELEZA MATUMIZI YA ISTILAHI NA LAHAJA KATIKA UANDISHI WA HABARI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MIFANO YA LAHAJA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599"/>
          <a:ext cx="8686800" cy="25908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81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KISWAHILI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KITUMBATU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KISWAHILI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KIMVITA</a:t>
                      </a:r>
                      <a:endParaRPr lang="en-US" sz="2400" dirty="0"/>
                    </a:p>
                  </a:txBody>
                  <a:tcPr/>
                </a:tc>
              </a:tr>
              <a:tr h="445008">
                <a:tc>
                  <a:txBody>
                    <a:bodyPr/>
                    <a:lstStyle/>
                    <a:p>
                      <a:r>
                        <a:rPr lang="en-US" dirty="0" smtClean="0"/>
                        <a:t>Kisu butu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Kifuto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Mchuzi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Mthuzi</a:t>
                      </a:r>
                      <a:endParaRPr lang="en-US" dirty="0"/>
                    </a:p>
                  </a:txBody>
                  <a:tcPr/>
                </a:tc>
              </a:tr>
              <a:tr h="445008">
                <a:tc>
                  <a:txBody>
                    <a:bodyPr/>
                    <a:lstStyle/>
                    <a:p>
                      <a:r>
                        <a:rPr lang="en-US" dirty="0" smtClean="0"/>
                        <a:t>Piga</a:t>
                      </a:r>
                      <a:r>
                        <a:rPr lang="en-US" baseline="0" dirty="0" smtClean="0"/>
                        <a:t> ramli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Angulia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Chungu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Thungu </a:t>
                      </a:r>
                      <a:endParaRPr lang="en-US" dirty="0"/>
                    </a:p>
                  </a:txBody>
                  <a:tcPr/>
                </a:tc>
              </a:tr>
              <a:tr h="445008">
                <a:tc>
                  <a:txBody>
                    <a:bodyPr/>
                    <a:lstStyle/>
                    <a:p>
                      <a:r>
                        <a:rPr lang="en-US" dirty="0" smtClean="0"/>
                        <a:t>Ziwa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Chuchu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Thai </a:t>
                      </a:r>
                      <a:endParaRPr lang="en-US" dirty="0"/>
                    </a:p>
                  </a:txBody>
                  <a:tcPr/>
                </a:tc>
              </a:tr>
              <a:tr h="4450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886200"/>
          <a:ext cx="8610600" cy="2514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52650"/>
                <a:gridCol w="2152650"/>
                <a:gridCol w="2152650"/>
                <a:gridCol w="2152650"/>
              </a:tblGrid>
              <a:tr h="6286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KISWAHILI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KIMTANG`ATA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KISWAHILI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KIHADIMU</a:t>
                      </a:r>
                      <a:endParaRPr lang="en-US" sz="2400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r>
                        <a:rPr lang="en-US" dirty="0" smtClean="0"/>
                        <a:t>Ziwa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Tombo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Kule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Mbali </a:t>
                      </a:r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r>
                        <a:rPr lang="en-US" dirty="0" smtClean="0"/>
                        <a:t>Akiba ya nafaka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Mbeko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Pacha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Vacha </a:t>
                      </a:r>
                      <a:endParaRPr lang="en-US" dirty="0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r>
                        <a:rPr lang="en-US" dirty="0" smtClean="0"/>
                        <a:t>Kisu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Kifugutu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Pikicha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Rikacha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ATHARI ZA LAHAJA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Athari katika matamshi.</a:t>
            </a:r>
          </a:p>
          <a:p>
            <a:pPr marL="457200" indent="-457200">
              <a:buNone/>
            </a:pPr>
            <a:r>
              <a:rPr lang="en-US" sz="2000" dirty="0" smtClean="0"/>
              <a:t>Ikumbukwe kuwa lahaja hutofautiana katika matamshi hali ambayo</a:t>
            </a:r>
          </a:p>
          <a:p>
            <a:pPr marL="457200" indent="-457200">
              <a:buNone/>
            </a:pPr>
            <a:r>
              <a:rPr lang="en-US" sz="2000" dirty="0" smtClean="0"/>
              <a:t>huathiri Kiswahili sanifu. Mfano , watu kutoka mkoa wa Mara ambao ni</a:t>
            </a:r>
          </a:p>
          <a:p>
            <a:pPr marL="457200" indent="-457200">
              <a:buNone/>
            </a:pPr>
            <a:r>
              <a:rPr lang="en-US" sz="2000" dirty="0" smtClean="0"/>
              <a:t>wakurya hutumia kitamkwa </a:t>
            </a:r>
            <a:r>
              <a:rPr lang="en-US" sz="2000" b="1" dirty="0" smtClean="0"/>
              <a:t>R</a:t>
            </a:r>
            <a:r>
              <a:rPr lang="en-US" sz="2000" dirty="0" smtClean="0"/>
              <a:t> badala ya </a:t>
            </a:r>
            <a:r>
              <a:rPr lang="en-US" sz="2000" b="1" dirty="0" smtClean="0"/>
              <a:t>L</a:t>
            </a:r>
            <a:r>
              <a:rPr lang="en-US" sz="2000" dirty="0" smtClean="0"/>
              <a:t> katika maneno mbalimbali</a:t>
            </a:r>
          </a:p>
          <a:p>
            <a:pPr marL="457200" indent="-457200">
              <a:buNone/>
            </a:pPr>
            <a:r>
              <a:rPr lang="en-US" sz="2000" dirty="0" smtClean="0"/>
              <a:t>kama vile chaku</a:t>
            </a:r>
            <a:r>
              <a:rPr lang="en-US" sz="2000" b="1" dirty="0" smtClean="0"/>
              <a:t>ra</a:t>
            </a:r>
            <a:r>
              <a:rPr lang="en-US" sz="2000" dirty="0" smtClean="0"/>
              <a:t>- chaku</a:t>
            </a:r>
            <a:r>
              <a:rPr lang="en-US" sz="2000" b="1" dirty="0" smtClean="0"/>
              <a:t>la</a:t>
            </a:r>
            <a:r>
              <a:rPr lang="en-US" sz="2000" dirty="0" smtClean="0"/>
              <a:t>, ra</a:t>
            </a:r>
            <a:r>
              <a:rPr lang="en-US" sz="2000" b="1" dirty="0" smtClean="0"/>
              <a:t>ra</a:t>
            </a:r>
            <a:r>
              <a:rPr lang="en-US" sz="2000" dirty="0" smtClean="0"/>
              <a:t>- la</a:t>
            </a:r>
            <a:r>
              <a:rPr lang="en-US" sz="2000" b="1" dirty="0" smtClean="0"/>
              <a:t>la</a:t>
            </a:r>
            <a:r>
              <a:rPr lang="en-US" sz="2000" dirty="0" smtClean="0"/>
              <a:t>.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Pia watu kutoka Bukoba ambao ni wahaya  hawana kitamkwa ng` badala</a:t>
            </a:r>
          </a:p>
          <a:p>
            <a:pPr marL="457200" indent="-457200">
              <a:buNone/>
            </a:pPr>
            <a:r>
              <a:rPr lang="en-US" sz="2000" dirty="0" smtClean="0"/>
              <a:t>yake hutumia ng. mfano, ngombe- ng`ombe, ngangania- ng`ang`ania. </a:t>
            </a:r>
          </a:p>
          <a:p>
            <a:pPr marL="457200" indent="-457200">
              <a:buNone/>
            </a:pPr>
            <a:r>
              <a:rPr lang="en-US" sz="2000" dirty="0" smtClean="0"/>
              <a:t>Wazungumzaji kutoka Lindi na Mtwara ambao ni wamakonde hutumia kitamkwa </a:t>
            </a:r>
            <a:r>
              <a:rPr lang="en-US" sz="2000" b="1" dirty="0" smtClean="0"/>
              <a:t>n</a:t>
            </a:r>
          </a:p>
          <a:p>
            <a:pPr marL="457200" indent="-457200">
              <a:buNone/>
            </a:pPr>
            <a:r>
              <a:rPr lang="en-US" sz="2000" dirty="0" smtClean="0"/>
              <a:t>badala ya </a:t>
            </a:r>
            <a:r>
              <a:rPr lang="en-US" sz="2000" b="1" dirty="0" smtClean="0"/>
              <a:t>m</a:t>
            </a:r>
            <a:r>
              <a:rPr lang="en-US" sz="2000" dirty="0" smtClean="0"/>
              <a:t> katika maneno </a:t>
            </a:r>
            <a:r>
              <a:rPr lang="en-US" sz="2000" b="1" dirty="0" smtClean="0"/>
              <a:t>n</a:t>
            </a:r>
            <a:r>
              <a:rPr lang="en-US" sz="2000" dirty="0" smtClean="0"/>
              <a:t>toto- </a:t>
            </a:r>
            <a:r>
              <a:rPr lang="en-US" sz="2000" b="1" dirty="0" smtClean="0"/>
              <a:t>m</a:t>
            </a:r>
            <a:r>
              <a:rPr lang="en-US" sz="2000" dirty="0" smtClean="0"/>
              <a:t>toto</a:t>
            </a:r>
            <a:r>
              <a:rPr lang="en-US" sz="2000" b="1" dirty="0" smtClean="0"/>
              <a:t>, n</a:t>
            </a:r>
            <a:r>
              <a:rPr lang="en-US" sz="2000" dirty="0" smtClean="0"/>
              <a:t>sichana- </a:t>
            </a:r>
            <a:r>
              <a:rPr lang="en-US" sz="2000" b="1" dirty="0" smtClean="0"/>
              <a:t>m</a:t>
            </a:r>
            <a:r>
              <a:rPr lang="en-US" sz="2000" dirty="0" smtClean="0"/>
              <a:t>sichana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2. Athari katika lahaja nyingine</a:t>
            </a:r>
            <a:r>
              <a:rPr lang="en-US" sz="2000" dirty="0" smtClean="0"/>
              <a:t>. </a:t>
            </a:r>
          </a:p>
          <a:p>
            <a:pPr marL="457200" indent="-457200">
              <a:buNone/>
            </a:pPr>
            <a:r>
              <a:rPr lang="en-US" sz="2000" dirty="0" smtClean="0"/>
              <a:t>Lahaja nyingine ambazo ni dhaifu huweza kuathiriwa na lahaja ambayo ina nguvu</a:t>
            </a:r>
          </a:p>
          <a:p>
            <a:pPr marL="457200" indent="-457200">
              <a:buNone/>
            </a:pPr>
            <a:r>
              <a:rPr lang="en-US" sz="2000" dirty="0" smtClean="0"/>
              <a:t>katika matamshi yake, miundo yake na hata maumbo yake. Mfano, lahaja ya </a:t>
            </a:r>
            <a:r>
              <a:rPr lang="en-US" sz="2000" b="1" dirty="0" smtClean="0"/>
              <a:t>Kiunguja</a:t>
            </a:r>
          </a:p>
          <a:p>
            <a:pPr marL="457200" indent="-457200">
              <a:buNone/>
            </a:pPr>
            <a:r>
              <a:rPr lang="en-US" sz="2000" dirty="0" smtClean="0"/>
              <a:t>ambayo ilisanifishwa na kuwa Kiswahili imeathiri sana lahaja nyingine ndogondogo</a:t>
            </a:r>
          </a:p>
          <a:p>
            <a:pPr marL="457200" indent="-457200">
              <a:buNone/>
            </a:pPr>
            <a:r>
              <a:rPr lang="en-US" sz="2000" dirty="0" smtClean="0"/>
              <a:t>kama vile </a:t>
            </a:r>
            <a:r>
              <a:rPr lang="en-US" sz="2000" b="1" dirty="0" smtClean="0"/>
              <a:t>Kitumbatu, Kimvita, Kimtang`ata na Kihadimu</a:t>
            </a:r>
            <a:r>
              <a:rPr lang="en-US" sz="2000" dirty="0" smtClean="0"/>
              <a:t>.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3. Athari katika mkazo wa maneno</a:t>
            </a:r>
          </a:p>
          <a:p>
            <a:pPr marL="457200" indent="-457200">
              <a:buNone/>
            </a:pPr>
            <a:r>
              <a:rPr lang="en-US" sz="2000" dirty="0" smtClean="0"/>
              <a:t>Mkazo wa neno ni ile hali ya neno au silabi kusikika zaidi kuliko maneno mengine.</a:t>
            </a:r>
          </a:p>
          <a:p>
            <a:pPr marL="457200" indent="-457200">
              <a:buNone/>
            </a:pPr>
            <a:r>
              <a:rPr lang="en-US" sz="2000" dirty="0" smtClean="0"/>
              <a:t>Lahaja nyingine huathiri maneno katika mkazo wake hali ambayo huleta utata</a:t>
            </a:r>
          </a:p>
          <a:p>
            <a:pPr marL="457200" indent="-457200">
              <a:buNone/>
            </a:pPr>
            <a:r>
              <a:rPr lang="en-US" sz="2000" dirty="0" smtClean="0"/>
              <a:t>katika maana zake. Mfano, watu kutoka Mwanza ambao ni wasukuma huwa na mkazo</a:t>
            </a:r>
          </a:p>
          <a:p>
            <a:pPr marL="457200" indent="-457200">
              <a:buNone/>
            </a:pPr>
            <a:r>
              <a:rPr lang="en-US" sz="2000" dirty="0" smtClean="0"/>
              <a:t>katika baadhi ya maneno yao. Mfano, dada ataku-</a:t>
            </a:r>
            <a:r>
              <a:rPr lang="en-US" sz="2000" b="1" dirty="0" smtClean="0"/>
              <a:t>ja.</a:t>
            </a:r>
          </a:p>
          <a:p>
            <a:pPr marL="457200" indent="-457200">
              <a:buNone/>
            </a:pPr>
            <a:endParaRPr lang="en-US" sz="2000" b="1" dirty="0" smtClean="0"/>
          </a:p>
          <a:p>
            <a:pPr marL="457200" indent="-45720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4. Athari katika miundo ya sentensi.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Miundo ya sentensi katika lugha sanifu huweza kuathiriwa na lahaja za sehemu tofauti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tofauti. Mfano , wazungumzaji ktoka Tabora ambao ni wanyamwezi hutumia muundo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wa wingi katika sentensi kwa mtu yule wanayemheshimu sana. 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Mfano , baba mnafika saa ngapi?- baba unafika saa ngapi?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ATHARI ZA LAHAJA</a:t>
            </a:r>
            <a:endParaRPr lang="en-US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4950" cy="1798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AINISHA MAKOSA MBALIMBALI YA KISARUFI YANAYOFANYWA KATIKA UANDISHI WA HABARI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9144000" cy="5257800"/>
          </a:xfrm>
        </p:spPr>
        <p:txBody>
          <a:bodyPr/>
          <a:lstStyle/>
          <a:p>
            <a:r>
              <a:rPr lang="en-US" dirty="0" smtClean="0"/>
              <a:t>Maana ya makosa ya kisarufi</a:t>
            </a:r>
          </a:p>
          <a:p>
            <a:r>
              <a:rPr lang="en-US" dirty="0" smtClean="0"/>
              <a:t>Bainisha aina za makosa ya kisarufi</a:t>
            </a:r>
          </a:p>
          <a:p>
            <a:r>
              <a:rPr lang="en-US" dirty="0" smtClean="0"/>
              <a:t>Onesha namna ya kuzuia makosa ya kisarufi</a:t>
            </a:r>
          </a:p>
          <a:p>
            <a:r>
              <a:rPr lang="en-US" dirty="0" smtClean="0"/>
              <a:t>Athari za makosa ya kisarufi</a:t>
            </a:r>
            <a:endParaRPr lang="en-US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Istilahi</a:t>
            </a:r>
            <a:r>
              <a:rPr lang="en-US" dirty="0" smtClean="0"/>
              <a:t> </a:t>
            </a:r>
            <a:r>
              <a:rPr lang="en-US" sz="2000" dirty="0" smtClean="0"/>
              <a:t>ni neno </a:t>
            </a:r>
            <a:r>
              <a:rPr lang="en-US" sz="2000" dirty="0" smtClean="0"/>
              <a:t>linalowakilisha</a:t>
            </a:r>
            <a:r>
              <a:rPr lang="en-US" sz="2000" dirty="0"/>
              <a:t> </a:t>
            </a:r>
            <a:r>
              <a:rPr lang="en-US" sz="2000" dirty="0" smtClean="0"/>
              <a:t>dhana </a:t>
            </a:r>
            <a:r>
              <a:rPr lang="en-US" sz="2000" dirty="0" smtClean="0"/>
              <a:t>fulani katika uwanja maalumu wa maarifa. </a:t>
            </a:r>
          </a:p>
          <a:p>
            <a:pPr>
              <a:buNone/>
            </a:pPr>
            <a:r>
              <a:rPr lang="en-US" sz="2000" dirty="0" smtClean="0"/>
              <a:t>Mfano , katika lugha ya Kiswahili tuna istilahi mbalimbali kama vile tafsiri, ukalimani,</a:t>
            </a:r>
          </a:p>
          <a:p>
            <a:pPr>
              <a:buNone/>
            </a:pPr>
            <a:r>
              <a:rPr lang="en-US" sz="2000" dirty="0" smtClean="0"/>
              <a:t>rejesta, misimu ambazo zote hizi huweza kutolewa maana zake.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NJIA ZA UUNDAJI WA MANENO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Kubadilisha mpangilio wa maneno. </a:t>
            </a:r>
            <a:r>
              <a:rPr lang="en-US" sz="2000" b="1" dirty="0" smtClean="0"/>
              <a:t>Mfano, imla, tatu, tiba, kali.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Urudufishaji. </a:t>
            </a:r>
            <a:r>
              <a:rPr lang="en-US" sz="2000" b="1" dirty="0" smtClean="0"/>
              <a:t>Mfano ,sawa, mbali, pole, vile, moto, unyevu.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Ufupishaji. Mfano , </a:t>
            </a:r>
            <a:r>
              <a:rPr lang="en-US" sz="2000" b="1" dirty="0" smtClean="0"/>
              <a:t>CCM, UKIMWI, VVU, BAKITA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Uhulutishaji. </a:t>
            </a:r>
            <a:r>
              <a:rPr lang="en-US" sz="2000" b="1" dirty="0" smtClean="0"/>
              <a:t>Mfano , chakula cha jioni- chajio, joto baridi- jotoridi, mnyama mfu- nyamafu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Ukopaji. </a:t>
            </a:r>
            <a:r>
              <a:rPr lang="en-US" sz="2000" b="1" dirty="0" smtClean="0"/>
              <a:t>Mfano , shukrani ( Kiarabu), bunge ( Kigogo ), bandari ( Kiajemi ), hela ( Kijerumani ) trekta ( Kingereza )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Kufananisha umbo na sauti ya kitu</a:t>
            </a:r>
            <a:r>
              <a:rPr lang="en-US" sz="2000" b="1" dirty="0" smtClean="0"/>
              <a:t>. Mfano , nyau, pikipiki, mtutu, kifaru,mkono wa tembo, pembetatu</a:t>
            </a:r>
            <a:endParaRPr lang="en-US" sz="20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MAANA YA ISTILAHI</a:t>
            </a:r>
            <a:endParaRPr lang="en-US" dirty="0"/>
          </a:p>
        </p:txBody>
      </p:sp>
    </p:spTree>
  </p:cSld>
  <p:clrMapOvr>
    <a:masterClrMapping/>
  </p:clrMapOvr>
  <p:transition spd="slow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MAANA YA LAHAJA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Maana ya lahaja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dirty="0" smtClean="0"/>
              <a:t>Lahaja ni tofauti ndogondogo zinazojitokeza katika lugha  kuu yenye asili</a:t>
            </a:r>
          </a:p>
          <a:p>
            <a:pPr>
              <a:buNone/>
            </a:pPr>
            <a:r>
              <a:rPr lang="en-US" dirty="0" smtClean="0"/>
              <a:t>moja. Tofauti hizo ziko katika matamshi ,lafudhi, maumbo au matumizi ya</a:t>
            </a:r>
          </a:p>
          <a:p>
            <a:pPr>
              <a:buNone/>
            </a:pPr>
            <a:r>
              <a:rPr lang="en-US" dirty="0" smtClean="0"/>
              <a:t>maneno. </a:t>
            </a:r>
          </a:p>
          <a:p>
            <a:pPr>
              <a:buNone/>
            </a:pPr>
            <a:r>
              <a:rPr lang="en-US" dirty="0" smtClean="0"/>
              <a:t>Lahaja ni mojawapo kati ya lugha ambazo huhesabika kama lugha moja isipokuwa</a:t>
            </a:r>
          </a:p>
          <a:p>
            <a:pPr>
              <a:buNone/>
            </a:pPr>
            <a:r>
              <a:rPr lang="en-US" dirty="0" smtClean="0"/>
              <a:t>zinatofautiana katika baadhi ya vipengele kama vile: Lafudhi, fonolojia, msamiati</a:t>
            </a:r>
          </a:p>
          <a:p>
            <a:pPr>
              <a:buNone/>
            </a:pPr>
            <a:r>
              <a:rPr lang="en-US" dirty="0" smtClean="0"/>
              <a:t>usiokuwa wa msingi au miundo.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b="1" dirty="0" smtClean="0"/>
              <a:t>SABABU ZA KUTOKEA KWA LAHAJA.</a:t>
            </a:r>
          </a:p>
          <a:p>
            <a:pPr marL="457200" indent="-457200">
              <a:buAutoNum type="arabicPeriod"/>
            </a:pPr>
            <a:r>
              <a:rPr lang="en-US" sz="4000" b="1" dirty="0" smtClean="0">
                <a:solidFill>
                  <a:srgbClr val="FF0000"/>
                </a:solidFill>
              </a:rPr>
              <a:t>Utengano wa watu kijiografia.</a:t>
            </a:r>
          </a:p>
          <a:p>
            <a:pPr marL="457200" indent="-457200">
              <a:buNone/>
            </a:pPr>
            <a:r>
              <a:rPr lang="en-US" dirty="0" smtClean="0"/>
              <a:t>Wazungumzaji wa lugha fulani wanapoongezeka huanza kusambaa na kuenea kutoka</a:t>
            </a:r>
          </a:p>
          <a:p>
            <a:pPr marL="457200" indent="-457200">
              <a:buNone/>
            </a:pPr>
            <a:r>
              <a:rPr lang="en-US" dirty="0" smtClean="0"/>
              <a:t>eneo moja kwenda </a:t>
            </a:r>
            <a:r>
              <a:rPr lang="en-US" dirty="0"/>
              <a:t>l</a:t>
            </a:r>
            <a:r>
              <a:rPr lang="en-US" dirty="0" smtClean="0"/>
              <a:t>ingine </a:t>
            </a:r>
            <a:r>
              <a:rPr lang="en-US" dirty="0" smtClean="0"/>
              <a:t>kutafuta mahitaji yao ya asili. Kusambaa huko huweza</a:t>
            </a:r>
          </a:p>
          <a:p>
            <a:pPr marL="457200" indent="-457200">
              <a:buNone/>
            </a:pPr>
            <a:r>
              <a:rPr lang="en-US" dirty="0" smtClean="0"/>
              <a:t>kusababishwa na matatizo mengi kama vile njaa, ukame, vita, shughuli za uvuvi,</a:t>
            </a:r>
          </a:p>
          <a:p>
            <a:pPr marL="457200" indent="-457200">
              <a:buNone/>
            </a:pPr>
            <a:r>
              <a:rPr lang="en-US" dirty="0" smtClean="0"/>
              <a:t>shughuli za kilimo na ufugaji, elimu au kazi.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SABABU ZA KUTOKEA KWA LAHAJA.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Watu wanapohamia kwenye eneo jipya hutengwa na makundi </a:t>
            </a:r>
            <a:r>
              <a:rPr lang="en-US" sz="2000" dirty="0" smtClean="0"/>
              <a:t>mbalimbali</a:t>
            </a:r>
            <a:r>
              <a:rPr lang="en-US" sz="2000" dirty="0" smtClean="0"/>
              <a:t>i </a:t>
            </a:r>
            <a:r>
              <a:rPr lang="en-US" sz="2000" dirty="0" smtClean="0"/>
              <a:t>ya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wazungumzaji wengine. Makundi hayo huwa yana lugha zao ambazo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humletea athari katika uzungumzaji wake. Kwa hiyo basi, kitendo hicho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husababisha kutokea kwa utofauti katika uzungumzaji wa lugha hiyo.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2. Matabaka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Katika jamii </a:t>
            </a:r>
            <a:r>
              <a:rPr lang="en-US" sz="2000" dirty="0"/>
              <a:t>moja </a:t>
            </a:r>
            <a:r>
              <a:rPr lang="en-US" sz="2000" dirty="0" smtClean="0"/>
              <a:t>huweza </a:t>
            </a:r>
            <a:r>
              <a:rPr lang="en-US" sz="2000" dirty="0"/>
              <a:t>kuibuka </a:t>
            </a:r>
            <a:r>
              <a:rPr lang="en-US" sz="2000" dirty="0" smtClean="0"/>
              <a:t>matabaka </a:t>
            </a:r>
            <a:r>
              <a:rPr lang="en-US" sz="2000" dirty="0"/>
              <a:t>mbalimbali ya </a:t>
            </a:r>
            <a:r>
              <a:rPr lang="en-US" sz="2000" dirty="0" smtClean="0"/>
              <a:t>watu. Kila </a:t>
            </a:r>
            <a:r>
              <a:rPr lang="en-US" sz="2000" dirty="0"/>
              <a:t>tabaka </a:t>
            </a:r>
            <a:r>
              <a:rPr lang="en-US" sz="2000" dirty="0" smtClean="0"/>
              <a:t>hujihisi</a:t>
            </a:r>
          </a:p>
          <a:p>
            <a:pPr>
              <a:buNone/>
            </a:pPr>
            <a:r>
              <a:rPr lang="en-US" sz="2000" dirty="0" smtClean="0"/>
              <a:t>na </a:t>
            </a:r>
            <a:r>
              <a:rPr lang="en-US" sz="2000" dirty="0"/>
              <a:t>kujitambulisha kwa namna ya pekee japokuwa matabaka </a:t>
            </a:r>
            <a:r>
              <a:rPr lang="en-US" sz="2000" dirty="0" smtClean="0"/>
              <a:t>hayo</a:t>
            </a:r>
            <a:r>
              <a:rPr lang="en-US" sz="2000" dirty="0"/>
              <a:t> </a:t>
            </a:r>
            <a:r>
              <a:rPr lang="en-US" sz="2000" dirty="0" smtClean="0"/>
              <a:t>huishi </a:t>
            </a:r>
            <a:r>
              <a:rPr lang="en-US" sz="2000" dirty="0"/>
              <a:t>katika </a:t>
            </a:r>
            <a:r>
              <a:rPr lang="en-US" sz="2000" dirty="0" smtClean="0"/>
              <a:t>eneo</a:t>
            </a:r>
          </a:p>
          <a:p>
            <a:pPr>
              <a:buNone/>
            </a:pPr>
            <a:r>
              <a:rPr lang="en-US" sz="2000" dirty="0" smtClean="0"/>
              <a:t>moja </a:t>
            </a:r>
            <a:r>
              <a:rPr lang="en-US" sz="2000" dirty="0"/>
              <a:t>la kijiografia. Msingi wa utabaka unaweza kuwa ni </a:t>
            </a:r>
            <a:r>
              <a:rPr lang="en-US" sz="2000" dirty="0" smtClean="0"/>
              <a:t>wa</a:t>
            </a:r>
            <a:r>
              <a:rPr lang="en-US" sz="2000" dirty="0"/>
              <a:t> </a:t>
            </a:r>
            <a:r>
              <a:rPr lang="en-US" sz="2000" dirty="0" smtClean="0"/>
              <a:t>kiuchumi</a:t>
            </a:r>
            <a:r>
              <a:rPr lang="en-US" sz="2000" dirty="0"/>
              <a:t>, kijamii, </a:t>
            </a:r>
            <a:r>
              <a:rPr lang="en-US" sz="2000" dirty="0" smtClean="0"/>
              <a:t>kisiasa,</a:t>
            </a:r>
          </a:p>
          <a:p>
            <a:pPr>
              <a:buNone/>
            </a:pPr>
            <a:r>
              <a:rPr lang="en-US" sz="2000" dirty="0" smtClean="0"/>
              <a:t>kielimu</a:t>
            </a:r>
            <a:r>
              <a:rPr lang="en-US" sz="2000" dirty="0"/>
              <a:t>, kiutamaduni, au kidini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/>
              <a:t>Aidha mawasiliano ya </a:t>
            </a:r>
            <a:r>
              <a:rPr lang="en-US" sz="2000" dirty="0" smtClean="0"/>
              <a:t>mara</a:t>
            </a:r>
            <a:r>
              <a:rPr lang="en-US" sz="2000" dirty="0"/>
              <a:t> </a:t>
            </a:r>
            <a:r>
              <a:rPr lang="en-US" sz="2000" dirty="0" smtClean="0"/>
              <a:t>kwa </a:t>
            </a:r>
            <a:r>
              <a:rPr lang="en-US" sz="2000" dirty="0"/>
              <a:t>mara baina ya watu walio katika </a:t>
            </a:r>
            <a:r>
              <a:rPr lang="en-US" sz="2000" dirty="0" smtClean="0"/>
              <a:t>matabaka</a:t>
            </a:r>
          </a:p>
          <a:p>
            <a:pPr>
              <a:buNone/>
            </a:pPr>
            <a:r>
              <a:rPr lang="en-US" sz="2000" dirty="0" smtClean="0"/>
              <a:t>mbalimbali </a:t>
            </a:r>
            <a:r>
              <a:rPr lang="en-US" sz="2000" dirty="0"/>
              <a:t>hupungua. Hivyo </a:t>
            </a:r>
            <a:r>
              <a:rPr lang="en-US" sz="2000" dirty="0" smtClean="0"/>
              <a:t>nafasi</a:t>
            </a:r>
            <a:r>
              <a:rPr lang="en-US" sz="2000" dirty="0"/>
              <a:t> </a:t>
            </a:r>
            <a:r>
              <a:rPr lang="en-US" sz="2000" dirty="0" smtClean="0"/>
              <a:t>hiyo </a:t>
            </a:r>
            <a:r>
              <a:rPr lang="en-US" sz="2000" dirty="0"/>
              <a:t>ikishapotea </a:t>
            </a:r>
            <a:r>
              <a:rPr lang="en-US" sz="2000" dirty="0" smtClean="0"/>
              <a:t>husababisha </a:t>
            </a:r>
            <a:r>
              <a:rPr lang="en-US" sz="2000" dirty="0"/>
              <a:t>kuchipuka </a:t>
            </a:r>
            <a:r>
              <a:rPr lang="en-US" sz="2000" dirty="0" smtClean="0"/>
              <a:t>kwa</a:t>
            </a:r>
          </a:p>
          <a:p>
            <a:pPr>
              <a:buNone/>
            </a:pPr>
            <a:r>
              <a:rPr lang="en-US" sz="2000" dirty="0" smtClean="0"/>
              <a:t>upekee </a:t>
            </a:r>
            <a:r>
              <a:rPr lang="en-US" sz="2000" dirty="0"/>
              <a:t>wa usemaji au </a:t>
            </a:r>
            <a:r>
              <a:rPr lang="en-US" sz="2000" dirty="0" smtClean="0"/>
              <a:t>uzungumzaji</a:t>
            </a:r>
            <a:r>
              <a:rPr lang="en-US" sz="2000" dirty="0"/>
              <a:t> </a:t>
            </a:r>
            <a:r>
              <a:rPr lang="en-US" sz="2000" dirty="0" smtClean="0"/>
              <a:t>miongoni </a:t>
            </a:r>
            <a:r>
              <a:rPr lang="en-US" sz="2000" dirty="0"/>
              <a:t>mwa watu hao.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3. </a:t>
            </a:r>
            <a:r>
              <a:rPr lang="en-US" sz="2400" b="1" dirty="0">
                <a:solidFill>
                  <a:srgbClr val="FF0000"/>
                </a:solidFill>
              </a:rPr>
              <a:t>Kupita kwa </a:t>
            </a:r>
            <a:r>
              <a:rPr lang="en-US" sz="2400" b="1" dirty="0" smtClean="0">
                <a:solidFill>
                  <a:srgbClr val="FF0000"/>
                </a:solidFill>
              </a:rPr>
              <a:t>wakati.</a:t>
            </a:r>
          </a:p>
          <a:p>
            <a:pPr>
              <a:buNone/>
            </a:pPr>
            <a:r>
              <a:rPr lang="en-US" sz="2000" dirty="0" smtClean="0"/>
              <a:t>Jamii </a:t>
            </a:r>
            <a:r>
              <a:rPr lang="en-US" sz="2000" dirty="0"/>
              <a:t>ya wazungumzaji inapohamia kwenye mazingira mapya hukutana na </a:t>
            </a:r>
            <a:r>
              <a:rPr lang="en-US" sz="2000" dirty="0" smtClean="0"/>
              <a:t>mambo</a:t>
            </a:r>
          </a:p>
          <a:p>
            <a:pPr>
              <a:buNone/>
            </a:pPr>
            <a:r>
              <a:rPr lang="en-US" sz="2000" dirty="0" smtClean="0"/>
              <a:t>mapya </a:t>
            </a:r>
            <a:r>
              <a:rPr lang="en-US" sz="2000" dirty="0"/>
              <a:t>yenye utamaduni mpya. Hivyo ni lazima hali hiyo isababishe kutokea </a:t>
            </a:r>
            <a:r>
              <a:rPr lang="en-US" sz="2000" dirty="0" smtClean="0"/>
              <a:t>kwa</a:t>
            </a:r>
          </a:p>
          <a:p>
            <a:pPr>
              <a:buNone/>
            </a:pPr>
            <a:r>
              <a:rPr lang="en-US" sz="2000" dirty="0" smtClean="0"/>
              <a:t>utofauti </a:t>
            </a:r>
            <a:r>
              <a:rPr lang="en-US" sz="2000" dirty="0"/>
              <a:t>wa uzungumzaji wa lugha zao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b="1" dirty="0" smtClean="0"/>
              <a:t>Mfano</a:t>
            </a:r>
            <a:r>
              <a:rPr lang="en-US" sz="2000" dirty="0"/>
              <a:t>, jamii inapohamia karibu na </a:t>
            </a:r>
            <a:r>
              <a:rPr lang="en-US" sz="2000" dirty="0" smtClean="0"/>
              <a:t>vyanzo</a:t>
            </a:r>
            <a:r>
              <a:rPr lang="en-US" sz="2000" dirty="0"/>
              <a:t> </a:t>
            </a:r>
            <a:r>
              <a:rPr lang="en-US" sz="2000" dirty="0" smtClean="0"/>
              <a:t>vya </a:t>
            </a:r>
            <a:r>
              <a:rPr lang="en-US" sz="2000" dirty="0"/>
              <a:t>maji hujishughulisha zaidi na </a:t>
            </a:r>
            <a:r>
              <a:rPr lang="en-US" sz="2000" dirty="0" smtClean="0"/>
              <a:t>mambo</a:t>
            </a:r>
          </a:p>
          <a:p>
            <a:pPr>
              <a:buNone/>
            </a:pPr>
            <a:r>
              <a:rPr lang="en-US" sz="2000" dirty="0" smtClean="0"/>
              <a:t>yanayohusiana </a:t>
            </a:r>
            <a:r>
              <a:rPr lang="en-US" sz="2000" dirty="0"/>
              <a:t>na mazingira kama hayo. </a:t>
            </a:r>
            <a:r>
              <a:rPr lang="en-US" sz="2000" dirty="0" smtClean="0"/>
              <a:t>Pia</a:t>
            </a:r>
            <a:r>
              <a:rPr lang="en-US" sz="2000" dirty="0"/>
              <a:t> </a:t>
            </a:r>
            <a:r>
              <a:rPr lang="en-US" sz="2000" dirty="0" smtClean="0"/>
              <a:t>jamii </a:t>
            </a:r>
            <a:r>
              <a:rPr lang="en-US" sz="2000" dirty="0"/>
              <a:t>inapohamia mijini vivyo </a:t>
            </a:r>
            <a:r>
              <a:rPr lang="en-US" sz="2000" dirty="0" smtClean="0"/>
              <a:t>hivyo</a:t>
            </a:r>
          </a:p>
          <a:p>
            <a:pPr>
              <a:buNone/>
            </a:pPr>
            <a:r>
              <a:rPr lang="en-US" sz="2000" dirty="0" smtClean="0"/>
              <a:t>hujishughulisha </a:t>
            </a:r>
            <a:r>
              <a:rPr lang="en-US" sz="2000" dirty="0"/>
              <a:t>sana na mambo </a:t>
            </a:r>
            <a:r>
              <a:rPr lang="en-US" sz="2000" dirty="0" smtClean="0"/>
              <a:t>yanayohusu</a:t>
            </a:r>
            <a:r>
              <a:rPr lang="en-US" sz="2000" dirty="0"/>
              <a:t> </a:t>
            </a:r>
            <a:r>
              <a:rPr lang="en-US" sz="2000" dirty="0" smtClean="0"/>
              <a:t>shughuli </a:t>
            </a:r>
            <a:r>
              <a:rPr lang="en-US" sz="2000" dirty="0"/>
              <a:t>kadhaa za mijini. Na </a:t>
            </a:r>
            <a:r>
              <a:rPr lang="en-US" sz="2000" dirty="0" smtClean="0"/>
              <a:t>endapo</a:t>
            </a:r>
          </a:p>
          <a:p>
            <a:pPr>
              <a:buNone/>
            </a:pPr>
            <a:r>
              <a:rPr lang="en-US" sz="2000" dirty="0" smtClean="0"/>
              <a:t>jamii </a:t>
            </a:r>
            <a:r>
              <a:rPr lang="en-US" sz="2000" dirty="0"/>
              <a:t>hiyohiyo itaamia mikoani </a:t>
            </a:r>
            <a:r>
              <a:rPr lang="en-US" sz="2000" dirty="0" smtClean="0"/>
              <a:t>itakuwa</a:t>
            </a:r>
            <a:r>
              <a:rPr lang="en-US" sz="2000" dirty="0"/>
              <a:t> </a:t>
            </a:r>
            <a:r>
              <a:rPr lang="en-US" sz="2000" dirty="0" smtClean="0"/>
              <a:t>anajishughulisha </a:t>
            </a:r>
            <a:r>
              <a:rPr lang="en-US" sz="2000" dirty="0"/>
              <a:t>na masuala ya shambani.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SABABU ZA KUTOKEA KWA LAHAJA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AINA ZA LAHAJA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1. Lahaja ya Kingozi </a:t>
            </a:r>
          </a:p>
          <a:p>
            <a:pPr>
              <a:buNone/>
            </a:pPr>
            <a:r>
              <a:rPr lang="en-US" sz="2000" dirty="0" smtClean="0"/>
              <a:t>Lugha hii ilikuwa ikizungumzwa tangu kale huko Kismayu na Kaskazini mwa Lamu.</a:t>
            </a:r>
          </a:p>
          <a:p>
            <a:pPr>
              <a:buNone/>
            </a:pPr>
            <a:r>
              <a:rPr lang="en-US" sz="2000" dirty="0" smtClean="0"/>
              <a:t>Inasemekana kuwa asili ya lugha ya Kingozi inatokana na jamii ya watu walioishi katika</a:t>
            </a:r>
          </a:p>
          <a:p>
            <a:pPr>
              <a:buNone/>
            </a:pPr>
            <a:r>
              <a:rPr lang="en-US" sz="2000" dirty="0" smtClean="0"/>
              <a:t>mji wa zamani ulioitwa  </a:t>
            </a:r>
            <a:r>
              <a:rPr lang="en-US" sz="2000" b="1" dirty="0" smtClean="0"/>
              <a:t>‘Ngozi</a:t>
            </a:r>
            <a:r>
              <a:rPr lang="en-US" sz="2000" dirty="0" smtClean="0"/>
              <a:t>’ na kabila la watu wake liliitwa </a:t>
            </a:r>
            <a:r>
              <a:rPr lang="en-US" sz="2000" b="1" dirty="0" smtClean="0"/>
              <a:t>‘Wangozi</a:t>
            </a:r>
            <a:r>
              <a:rPr lang="en-US" sz="2000" dirty="0" smtClean="0"/>
              <a:t>’.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2. Lahaja ya Kiunguja </a:t>
            </a:r>
          </a:p>
          <a:p>
            <a:pPr>
              <a:buNone/>
            </a:pPr>
            <a:r>
              <a:rPr lang="en-US" sz="2000" dirty="0" smtClean="0"/>
              <a:t>Lugha hii ilitumika unguja mjini na viunga vyake.  Hii ndio lahaja iliyokuja kusanifiwa</a:t>
            </a:r>
          </a:p>
          <a:p>
            <a:pPr>
              <a:buNone/>
            </a:pPr>
            <a:r>
              <a:rPr lang="en-US" sz="2000" dirty="0" smtClean="0"/>
              <a:t>baadae na kuwa Kiswahili. Moja ya sababu ikiwa ni urahisi wa matamshi yake katika</a:t>
            </a:r>
          </a:p>
          <a:p>
            <a:pPr>
              <a:buNone/>
            </a:pPr>
            <a:r>
              <a:rPr lang="en-US" sz="2000" dirty="0" smtClean="0"/>
              <a:t>maneno yake. Hivyo kabla ya Kiswahili, tulikuwa na Kiunguja.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3. Lahaja ya Kihadimu na Kitumbatu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sz="2000" dirty="0" smtClean="0"/>
              <a:t>Lugha ya Kihadimu na Kitumbatu, kama zilivyo lugha nyingine za Kiswahili, zina</a:t>
            </a:r>
          </a:p>
          <a:p>
            <a:pPr>
              <a:buNone/>
            </a:pPr>
            <a:r>
              <a:rPr lang="en-US" sz="2000" dirty="0" smtClean="0"/>
              <a:t>maneno machache ya asili ya kigeni. Kihadimu pia huitwa </a:t>
            </a:r>
            <a:r>
              <a:rPr lang="en-US" sz="2000" b="1" dirty="0" smtClean="0"/>
              <a:t>Kikae</a:t>
            </a:r>
            <a:r>
              <a:rPr lang="en-US" sz="2000" dirty="0" smtClean="0"/>
              <a:t> au </a:t>
            </a:r>
            <a:r>
              <a:rPr lang="en-US" sz="2000" b="1" dirty="0" smtClean="0"/>
              <a:t>Kimakunduch</a:t>
            </a:r>
            <a:r>
              <a:rPr lang="en-US" sz="2000" dirty="0" smtClean="0"/>
              <a:t>i, kina</a:t>
            </a:r>
          </a:p>
          <a:p>
            <a:pPr>
              <a:buNone/>
            </a:pPr>
            <a:r>
              <a:rPr lang="en-US" sz="2000" dirty="0" smtClean="0"/>
              <a:t>maneno mengi ya asili ya Kiswahili.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4. Kingao </a:t>
            </a:r>
          </a:p>
          <a:p>
            <a:pPr>
              <a:buNone/>
            </a:pPr>
            <a:r>
              <a:rPr lang="en-US" sz="2000" dirty="0" smtClean="0"/>
              <a:t>Hii ni lugha inayotumika sehemu za </a:t>
            </a:r>
            <a:r>
              <a:rPr lang="en-US" sz="2000" b="1" dirty="0" smtClean="0"/>
              <a:t>Kilwa</a:t>
            </a:r>
            <a:r>
              <a:rPr lang="en-US" sz="2000" dirty="0" smtClean="0"/>
              <a:t> na kuendelea kusini mwake. Lugha hii</a:t>
            </a:r>
          </a:p>
          <a:p>
            <a:pPr>
              <a:buNone/>
            </a:pPr>
            <a:r>
              <a:rPr lang="en-US" sz="2000" dirty="0" smtClean="0"/>
              <a:t>inafanana na lugha za makabila yanayoizunguka Kilwa. </a:t>
            </a:r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5. Kimrima </a:t>
            </a:r>
          </a:p>
          <a:p>
            <a:pPr>
              <a:buNone/>
            </a:pPr>
            <a:r>
              <a:rPr lang="en-US" sz="2000" dirty="0" smtClean="0"/>
              <a:t>Lugha ya Kimrima inazungumzwa sehemu za mwambao kuanzia Vanga, Tanga, Pangani,</a:t>
            </a:r>
          </a:p>
          <a:p>
            <a:pPr>
              <a:buNone/>
            </a:pPr>
            <a:r>
              <a:rPr lang="en-US" sz="2000" dirty="0" smtClean="0"/>
              <a:t>Dar es Salaam, Rufiji na Mafia. Kimrima kinafanana na Kimtang’ata, Kivumba na</a:t>
            </a:r>
          </a:p>
          <a:p>
            <a:pPr>
              <a:buNone/>
            </a:pPr>
            <a:r>
              <a:rPr lang="en-US" sz="2000" dirty="0" smtClean="0"/>
              <a:t>Kiunguja kwa kiasi fulani.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6. Kipemba na Kingazija.</a:t>
            </a:r>
          </a:p>
          <a:p>
            <a:pPr>
              <a:buNone/>
            </a:pPr>
            <a:r>
              <a:rPr lang="en-US" sz="2000" dirty="0" smtClean="0"/>
              <a:t>Lugha hii hutumika kisiwani Pemba. Kingazija  Hii ni lugha ambayo inazungumzwa</a:t>
            </a:r>
          </a:p>
          <a:p>
            <a:pPr>
              <a:buNone/>
            </a:pPr>
            <a:r>
              <a:rPr lang="en-US" sz="2000" dirty="0" smtClean="0"/>
              <a:t>sehemu na wenyeji wa kisiwa cha ngazija huko Comoro.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7. Kimtang’ata </a:t>
            </a:r>
          </a:p>
          <a:p>
            <a:pPr>
              <a:buNone/>
            </a:pPr>
            <a:r>
              <a:rPr lang="en-US" sz="2000" dirty="0" smtClean="0"/>
              <a:t>Lugha hii inasemwa sehemu za Mrima, hasa za Tanga na Pangani na inayopakana nayo.</a:t>
            </a:r>
          </a:p>
          <a:p>
            <a:pPr>
              <a:buNone/>
            </a:pPr>
            <a:r>
              <a:rPr lang="en-US" sz="2000" dirty="0" smtClean="0"/>
              <a:t>Kimtang’ata vilevile kinafanana na Kimvita na Kijomvu.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AINA ZA LAHAJA</a:t>
            </a:r>
            <a:endParaRPr lang="en-US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8. Kipate </a:t>
            </a:r>
          </a:p>
          <a:p>
            <a:pPr>
              <a:buNone/>
            </a:pPr>
            <a:r>
              <a:rPr lang="en-US" dirty="0" smtClean="0"/>
              <a:t>Pate ni Kisiwa maarufu chenye historia ya muda mrefu katika pwani ya Afrika</a:t>
            </a:r>
          </a:p>
          <a:p>
            <a:pPr>
              <a:buNone/>
            </a:pPr>
            <a:r>
              <a:rPr lang="en-US" dirty="0" smtClean="0"/>
              <a:t>Mashariki. Kisiwa hiki kiko kaskazini mwa pwani ya Kenya, mashariki ya Lamu.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9. Kiamu </a:t>
            </a:r>
          </a:p>
          <a:p>
            <a:pPr>
              <a:buNone/>
            </a:pPr>
            <a:r>
              <a:rPr lang="en-US" dirty="0" smtClean="0"/>
              <a:t>Lugha hii huzungumzwa katika kisiwa cha Amu (Lamu). Kiamu kina maneno mengi ya</a:t>
            </a:r>
          </a:p>
          <a:p>
            <a:pPr>
              <a:buNone/>
            </a:pPr>
            <a:r>
              <a:rPr lang="en-US" dirty="0" smtClean="0"/>
              <a:t>lugha za Kibantu.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10. Kimvita </a:t>
            </a:r>
          </a:p>
          <a:p>
            <a:pPr>
              <a:buNone/>
            </a:pPr>
            <a:r>
              <a:rPr lang="en-US" dirty="0" smtClean="0"/>
              <a:t>Chimbuko la lugha hii ni kisiwa cha Mombasa. Kimvita ni lugha iliyo katikati, yaani</a:t>
            </a:r>
          </a:p>
          <a:p>
            <a:pPr>
              <a:buNone/>
            </a:pPr>
            <a:r>
              <a:rPr lang="en-US" dirty="0" smtClean="0"/>
              <a:t>inatenga lugha za Kaskazini (Kiamu, Kisiu, Kipate ) na zile za Kusini (Kimtang’ata,</a:t>
            </a:r>
          </a:p>
          <a:p>
            <a:pPr>
              <a:buNone/>
            </a:pPr>
            <a:r>
              <a:rPr lang="en-US" dirty="0" smtClean="0"/>
              <a:t>Kivumba, Kipemba 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11. Kingare, Kijomvu na Chichifundi.</a:t>
            </a:r>
          </a:p>
          <a:p>
            <a:pPr>
              <a:buNone/>
            </a:pPr>
            <a:r>
              <a:rPr lang="en-US" dirty="0" smtClean="0"/>
              <a:t>Chichifundi huzungumzwa sehemu zilizo kusini ya Gazi na kati ya mito ya Mkurumiji na</a:t>
            </a:r>
          </a:p>
          <a:p>
            <a:pPr>
              <a:buNone/>
            </a:pPr>
            <a:r>
              <a:rPr lang="en-US" dirty="0" smtClean="0"/>
              <a:t>Ranisi. Lugha hii imekaribiana na Kivumba. Kingare huzungumzwa eneo la</a:t>
            </a:r>
          </a:p>
          <a:p>
            <a:pPr>
              <a:buNone/>
            </a:pPr>
            <a:r>
              <a:rPr lang="en-US" dirty="0" smtClean="0"/>
              <a:t>Mombasa, sehemu ya bandari ya Kilindini. Kijomvu huzungumzwa Kaskazini mwa</a:t>
            </a:r>
          </a:p>
          <a:p>
            <a:pPr>
              <a:buNone/>
            </a:pPr>
            <a:r>
              <a:rPr lang="en-US" dirty="0" smtClean="0"/>
              <a:t>Mombasa. Kijomvu hukaribiana sana na Kimvita.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AINA ZA LAHAJA</a:t>
            </a:r>
            <a:endParaRPr lang="en-US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MGAWANYO WA LAHAJA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Lahaja zinaweza kugawanywa katika makundi manne kama ifuatavyo: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1. Lahaja za Kaskazini </a:t>
            </a:r>
          </a:p>
          <a:p>
            <a:pPr>
              <a:buNone/>
            </a:pPr>
            <a:r>
              <a:rPr lang="en-US" sz="2000" dirty="0" smtClean="0"/>
              <a:t>Lahaja hizi ziko mwambao wa Somalia na Kenya. Hujumuisha lahaja ndogondogo kama</a:t>
            </a:r>
          </a:p>
          <a:p>
            <a:pPr>
              <a:buNone/>
            </a:pPr>
            <a:r>
              <a:rPr lang="en-US" sz="2000" dirty="0" smtClean="0"/>
              <a:t>vile </a:t>
            </a:r>
            <a:r>
              <a:rPr lang="en-US" sz="2000" b="1" dirty="0" smtClean="0"/>
              <a:t>kiamu, Kitukuu, Kipate, Kingozi, Kisiu, Chimbalazi/Chimiini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2.  Lahaja za Kusini </a:t>
            </a:r>
          </a:p>
          <a:p>
            <a:pPr>
              <a:buNone/>
            </a:pPr>
            <a:r>
              <a:rPr lang="en-US" sz="2000" dirty="0" smtClean="0"/>
              <a:t>Lahaja hizi ziko Pemba, Unguja na Komoro na hujumuisha </a:t>
            </a:r>
            <a:r>
              <a:rPr lang="en-US" sz="2000" b="1" dirty="0" smtClean="0"/>
              <a:t>Kiunguja, Kihadimu,</a:t>
            </a:r>
          </a:p>
          <a:p>
            <a:pPr>
              <a:buNone/>
            </a:pPr>
            <a:r>
              <a:rPr lang="en-US" sz="2000" b="1" dirty="0" smtClean="0"/>
              <a:t>Kipemba, Kingazija, Kitumbatu.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3. Lahaja za kati.</a:t>
            </a:r>
          </a:p>
          <a:p>
            <a:pPr>
              <a:buNone/>
            </a:pPr>
            <a:r>
              <a:rPr lang="en-US" sz="2000" dirty="0" smtClean="0"/>
              <a:t>Lahaja hizi hujumuisha lahaja za </a:t>
            </a:r>
            <a:r>
              <a:rPr lang="en-US" sz="2000" b="1" dirty="0" smtClean="0"/>
              <a:t>Kivumba, Kimtang’ata, Kimrima, Kimvita, Kingao.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4.  Lahaja za Bara  </a:t>
            </a:r>
          </a:p>
          <a:p>
            <a:pPr>
              <a:buNone/>
            </a:pPr>
            <a:r>
              <a:rPr lang="en-US" sz="2000" dirty="0" smtClean="0"/>
              <a:t>Hizi hujumuisha lahaja za Kingwana (Kongo) na misemo ya wageni kama vile </a:t>
            </a:r>
            <a:r>
              <a:rPr lang="en-US" sz="2000" b="1" dirty="0" smtClean="0"/>
              <a:t>wazungu</a:t>
            </a:r>
          </a:p>
          <a:p>
            <a:pPr>
              <a:buNone/>
            </a:pPr>
            <a:r>
              <a:rPr lang="en-US" sz="2000" b="1" dirty="0" smtClean="0"/>
              <a:t>na wahindi.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1376</Words>
  <Application>Microsoft Office PowerPoint</Application>
  <PresentationFormat>On-screen Show (4:3)</PresentationFormat>
  <Paragraphs>197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ELEZA MATUMIZI YA ISTILAHI NA LAHAJA KATIKA UANDISHI WA HABARI</vt:lpstr>
      <vt:lpstr>MAANA YA ISTILAHI</vt:lpstr>
      <vt:lpstr>MAANA YA LAHAJA</vt:lpstr>
      <vt:lpstr> SABABU ZA KUTOKEA KWA LAHAJA. </vt:lpstr>
      <vt:lpstr> </vt:lpstr>
      <vt:lpstr>AINA ZA LAHAJA</vt:lpstr>
      <vt:lpstr>AINA ZA LAHAJA</vt:lpstr>
      <vt:lpstr>AINA ZA LAHAJA</vt:lpstr>
      <vt:lpstr> MGAWANYO WA LAHAJA  </vt:lpstr>
      <vt:lpstr>MIFANO YA LAHAJA</vt:lpstr>
      <vt:lpstr>ATHARI ZA LAHAJA</vt:lpstr>
      <vt:lpstr>ATHARI ZA LAHAJA</vt:lpstr>
      <vt:lpstr>AINISHA MAKOSA MBALIMBALI YA KISARUFI YANAYOFANYWA KATIKA UANDISHI WA HABARI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MOHAMED MWINYIMKUU</cp:lastModifiedBy>
  <cp:revision>97</cp:revision>
  <dcterms:created xsi:type="dcterms:W3CDTF">2021-03-17T10:51:02Z</dcterms:created>
  <dcterms:modified xsi:type="dcterms:W3CDTF">2022-01-07T08:56:21Z</dcterms:modified>
</cp:coreProperties>
</file>